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43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79"/>
    <a:srgbClr val="F0F0F0"/>
    <a:srgbClr val="E4E4E4"/>
    <a:srgbClr val="F3F3F3"/>
    <a:srgbClr val="CCFFFF"/>
    <a:srgbClr val="B3DDFF"/>
    <a:srgbClr val="E8E8E8"/>
    <a:srgbClr val="E50043"/>
    <a:srgbClr val="ECECE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>
        <p:scale>
          <a:sx n="90" d="100"/>
          <a:sy n="90" d="100"/>
        </p:scale>
        <p:origin x="-1242" y="360"/>
      </p:cViewPr>
      <p:guideLst>
        <p:guide orient="horz"/>
        <p:guide pos="43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0C16840D-174C-47C3-B4FA-984F8A447C43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1" y="4686301"/>
            <a:ext cx="5389563" cy="444023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5BD1BC13-0791-4A37-A699-33D700F17FA7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244743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1BC13-0791-4A37-A699-33D700F17FA7}" type="slidenum">
              <a:rPr kumimoji="1" lang="fr-FR" smtClean="0"/>
              <a:t>1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358472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1BC13-0791-4A37-A699-33D700F17FA7}" type="slidenum">
              <a:rPr kumimoji="1" lang="fr-FR" smtClean="0"/>
              <a:t>2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358472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fr-FR" smtClean="0"/>
              <a:t>Modifiez le style des sous-titres du masque</a:t>
            </a:r>
            <a:endParaRPr kumimoji="1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308195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34986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3559027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14357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134953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296316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416561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325600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419602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136620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217490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fr-FR" smtClean="0"/>
              <a:t>Modifiez le style du titre</a:t>
            </a:r>
            <a:endParaRPr kumimoji="1"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fr-FR" smtClean="0"/>
              <a:t>Modifiez les styles du texte du masque</a:t>
            </a:r>
          </a:p>
          <a:p>
            <a:pPr lvl="1"/>
            <a:r>
              <a:rPr kumimoji="1" lang="fr-FR" smtClean="0"/>
              <a:t>Deuxième niveau</a:t>
            </a:r>
          </a:p>
          <a:p>
            <a:pPr lvl="2"/>
            <a:r>
              <a:rPr kumimoji="1" lang="fr-FR" smtClean="0"/>
              <a:t>Troisième niveau</a:t>
            </a:r>
          </a:p>
          <a:p>
            <a:pPr lvl="3"/>
            <a:r>
              <a:rPr kumimoji="1" lang="fr-FR" smtClean="0"/>
              <a:t>Quatrième niveau</a:t>
            </a:r>
          </a:p>
          <a:p>
            <a:pPr lvl="4"/>
            <a:r>
              <a:rPr kumimoji="1" lang="fr-FR" smtClean="0"/>
              <a:t>Cinquième niveau</a:t>
            </a:r>
            <a:endParaRPr kumimoji="1"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52335-F316-46A0-A146-B39EBC5B6A01}" type="datetimeFigureOut">
              <a:rPr kumimoji="1" lang="fr-FR" smtClean="0"/>
              <a:t>08/01/2019</a:t>
            </a:fld>
            <a:endParaRPr kumimoji="1"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3E1CF-2393-40C1-8708-60041D43B88C}" type="slidenum">
              <a:rPr kumimoji="1" lang="fr-FR" smtClean="0"/>
              <a:t>‹N°›</a:t>
            </a:fld>
            <a:endParaRPr kumimoji="1" lang="fr-FR" dirty="0"/>
          </a:p>
        </p:txBody>
      </p:sp>
    </p:spTree>
    <p:extLst>
      <p:ext uri="{BB962C8B-B14F-4D97-AF65-F5344CB8AC3E}">
        <p14:creationId xmlns:p14="http://schemas.microsoft.com/office/powerpoint/2010/main" val="10827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137619" y="3285147"/>
            <a:ext cx="6604981" cy="15480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137619" y="7596336"/>
            <a:ext cx="6604981" cy="648072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正方形/長方形 71"/>
          <p:cNvSpPr/>
          <p:nvPr/>
        </p:nvSpPr>
        <p:spPr>
          <a:xfrm>
            <a:off x="137619" y="4894993"/>
            <a:ext cx="6604981" cy="2638625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36388" y="1303279"/>
            <a:ext cx="6604981" cy="19080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389" y="1231271"/>
            <a:ext cx="6604490" cy="42275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幅広いサービスとフォローアップ</a:t>
            </a:r>
            <a:endParaRPr lang="en-GB" altLang="ja-JP" sz="1200" b="1" spc="100" dirty="0" smtClean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6878" y="8347545"/>
            <a:ext cx="6604490" cy="760959"/>
          </a:xfrm>
          <a:prstGeom prst="rect">
            <a:avLst/>
          </a:prstGeom>
          <a:solidFill>
            <a:srgbClr val="004379"/>
          </a:solidFill>
        </p:spPr>
        <p:txBody>
          <a:bodyPr wrap="square" tIns="72000" bIns="72000" rtlCol="0">
            <a:spAutoFit/>
          </a:bodyPr>
          <a:lstStyle/>
          <a:p>
            <a:pPr algn="ctr"/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</a:t>
            </a:r>
            <a:r>
              <a:rPr kumimoji="1" lang="fr-FR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: 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在日フランス商工会議所 人材開発部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職業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紹介事業許可番号：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13-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ユ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307101</a:t>
            </a:r>
            <a:endParaRPr kumimoji="1" lang="en-US" altLang="ja-JP" sz="10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Tel:03-6821-1003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Fax:03-3288-9558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E-mail:emploi@ccifj.or.jp</a:t>
            </a:r>
          </a:p>
          <a:p>
            <a:pPr algn="ctr"/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102-0085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東京都千代田区六番町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5-5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飯田ビル </a:t>
            </a:r>
            <a:endParaRPr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www.ccifj.or.jp</a:t>
            </a:r>
            <a:endParaRPr lang="en-US" altLang="ja-JP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6879" y="524163"/>
            <a:ext cx="6604490" cy="369332"/>
          </a:xfrm>
          <a:prstGeom prst="rect">
            <a:avLst/>
          </a:prstGeom>
          <a:solidFill>
            <a:srgbClr val="004379"/>
          </a:solidFill>
        </p:spPr>
        <p:txBody>
          <a:bodyPr wrap="square" lIns="72000" tIns="0" rIns="72000" bIns="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b="1" spc="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在日フランス商工会議所 人材紹介サービス</a:t>
            </a:r>
            <a:endParaRPr lang="en-US" altLang="ja-JP" sz="1600" b="1" spc="1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19" y="35496"/>
            <a:ext cx="1656184" cy="471284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136388" y="899592"/>
            <a:ext cx="6604490" cy="296235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採用活動のお手伝いします！</a:t>
            </a:r>
            <a:endParaRPr lang="en-US" altLang="ja-JP" sz="1400" b="1" spc="10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Espace réservé du contenu 2"/>
          <p:cNvSpPr txBox="1">
            <a:spLocks/>
          </p:cNvSpPr>
          <p:nvPr/>
        </p:nvSpPr>
        <p:spPr>
          <a:xfrm>
            <a:off x="136388" y="3213139"/>
            <a:ext cx="6604490" cy="4227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ニーズに合ったアプローチ</a:t>
            </a:r>
            <a:endParaRPr lang="en-GB" altLang="ja-JP" sz="1200" b="1" spc="100" dirty="0" smtClean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Espace réservé du contenu 2"/>
          <p:cNvSpPr txBox="1">
            <a:spLocks/>
          </p:cNvSpPr>
          <p:nvPr/>
        </p:nvSpPr>
        <p:spPr>
          <a:xfrm>
            <a:off x="136387" y="4797315"/>
            <a:ext cx="6604490" cy="4227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料金システム</a:t>
            </a:r>
            <a:endParaRPr lang="en-GB" altLang="ja-JP" sz="1200" b="1" spc="100" dirty="0" smtClean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Espace réservé du contenu 2"/>
          <p:cNvSpPr txBox="1">
            <a:spLocks/>
          </p:cNvSpPr>
          <p:nvPr/>
        </p:nvSpPr>
        <p:spPr>
          <a:xfrm>
            <a:off x="136387" y="7533619"/>
            <a:ext cx="6604490" cy="4227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在日フランス商工会議所 その他のサービス</a:t>
            </a:r>
            <a:endParaRPr lang="en-GB" altLang="ja-JP" sz="1200" b="1" spc="100" dirty="0" smtClean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656" y="1663319"/>
            <a:ext cx="640994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豊富な人材</a:t>
            </a:r>
            <a:endParaRPr kumimoji="1" lang="en-US" altLang="ja-JP" sz="1050" b="1" spc="10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登録者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1000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人以上の求職者データベース</a:t>
            </a:r>
            <a:endParaRPr lang="en-US" altLang="ja-JP" sz="105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多様</a:t>
            </a:r>
            <a:r>
              <a:rPr kumimoji="1"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なフランス人と日本人の人材：営業、マーケティング、エンジニア、アシスタント、</a:t>
            </a:r>
            <a:r>
              <a:rPr kumimoji="1"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</a:t>
            </a:r>
            <a:r>
              <a:rPr kumimoji="1"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、経理等</a:t>
            </a:r>
            <a:endParaRPr kumimoji="1" lang="en-US" altLang="ja-JP" sz="105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毎月「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Flash CV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新規登録者の自己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一覧</a:t>
            </a: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を配信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会員企業のみ</a:t>
            </a:r>
            <a:endParaRPr lang="en-US" altLang="ja-JP" sz="105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80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b="1" spc="1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プロフェッショナル</a:t>
            </a:r>
            <a:r>
              <a:rPr kumimoji="1" lang="ja-JP" altLang="en-US" sz="105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なサービス</a:t>
            </a:r>
            <a:endParaRPr kumimoji="1" lang="en-US" altLang="ja-JP" sz="1050" b="1" spc="10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経験豊富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スタッフ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迅速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に対応</a:t>
            </a:r>
            <a:endParaRPr lang="en-US" altLang="ja-JP" sz="105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多くの</a:t>
            </a:r>
            <a:r>
              <a:rPr kumimoji="1"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会員</a:t>
            </a:r>
            <a:r>
              <a:rPr kumimoji="1"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企業が利用</a:t>
            </a:r>
            <a:endParaRPr kumimoji="1" lang="en-US" altLang="ja-JP" sz="105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採用後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の保証期間あり</a:t>
            </a:r>
            <a:endParaRPr kumimoji="1" lang="ja-JP" altLang="en-US" sz="105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32657" y="5224715"/>
            <a:ext cx="6409943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spc="1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求人広告の掲載</a:t>
            </a:r>
            <a:r>
              <a:rPr lang="ja-JP" altLang="en-US" sz="105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、候補者との面談設定：無料</a:t>
            </a:r>
            <a:endParaRPr lang="ja-JP" altLang="en-US" sz="1050" b="1" spc="1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在日フランス商工会議所の求人専用サイト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に、求人</a:t>
            </a: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広告を掲載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候補者の募集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及びスクリーニング</a:t>
            </a:r>
            <a:endParaRPr lang="ja-JP" altLang="en-US" sz="105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スタッフが、データベースから該当する候補者を検索</a:t>
            </a:r>
            <a:endParaRPr lang="en-US" altLang="ja-JP" sz="105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候補者と</a:t>
            </a:r>
            <a:r>
              <a:rPr lang="ja-JP" altLang="en-US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の面談を設定 </a:t>
            </a:r>
            <a:endParaRPr lang="en-US" altLang="ja-JP" sz="105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ja-JP" altLang="en-US" sz="8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クロージング費用（紹介手数料）：成功報酬型</a:t>
            </a:r>
            <a:endParaRPr kumimoji="1" lang="ja-JP" altLang="en-US" sz="1050" spc="1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4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48412"/>
              </p:ext>
            </p:extLst>
          </p:nvPr>
        </p:nvGraphicFramePr>
        <p:xfrm>
          <a:off x="1004916" y="6480296"/>
          <a:ext cx="4728232" cy="75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88232"/>
                <a:gridCol w="1620000"/>
                <a:gridCol w="1620000"/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年収</a:t>
                      </a:r>
                      <a:endParaRPr lang="en-GB" sz="1000" noProof="0" dirty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baseline="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CCIFJ</a:t>
                      </a:r>
                      <a:r>
                        <a:rPr lang="ja-JP" altLang="en-US" sz="1000" baseline="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会員企業</a:t>
                      </a:r>
                      <a:endParaRPr lang="en-GB" sz="1000" noProof="0" dirty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非会員企業</a:t>
                      </a:r>
                      <a:endParaRPr lang="en-GB" altLang="ja-JP" sz="1000" noProof="0" dirty="0" smtClean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6,000,000</a:t>
                      </a:r>
                      <a:r>
                        <a:rPr lang="ja-JP" altLang="en-US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円未満</a:t>
                      </a:r>
                      <a:endParaRPr lang="en-GB" altLang="ja-JP" sz="1000" noProof="0" dirty="0" smtClean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年収の</a:t>
                      </a:r>
                      <a:r>
                        <a:rPr lang="en-GB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en-US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en-GB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%</a:t>
                      </a:r>
                      <a:endParaRPr lang="en-GB" sz="1000" noProof="0" dirty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年収の</a:t>
                      </a:r>
                      <a:r>
                        <a:rPr lang="en-GB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20%</a:t>
                      </a:r>
                      <a:endParaRPr lang="en-GB" sz="1000" noProof="0" dirty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altLang="ja-JP" sz="1000" kern="12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,000,000</a:t>
                      </a:r>
                      <a:r>
                        <a:rPr lang="ja-JP" altLang="en-US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円以上</a:t>
                      </a:r>
                      <a:endParaRPr lang="en-GB" altLang="ja-JP" sz="1000" noProof="0" dirty="0" smtClean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年収の</a:t>
                      </a: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en-US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%</a:t>
                      </a: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ja-JP" sz="1050" noProof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/>
                </a:tc>
              </a:tr>
            </a:tbl>
          </a:graphicData>
        </a:graphic>
      </p:graphicFrame>
      <p:sp>
        <p:nvSpPr>
          <p:cNvPr id="75" name="テキスト ボックス 74"/>
          <p:cNvSpPr txBox="1"/>
          <p:nvPr/>
        </p:nvSpPr>
        <p:spPr>
          <a:xfrm>
            <a:off x="916712" y="7308884"/>
            <a:ext cx="57526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年収は採用する候補者の想定年収（基本給、賞与、住宅手当を含む）。消費税別。詳細は利用規約をご覧ください。</a:t>
            </a:r>
            <a:endParaRPr kumimoji="1" lang="ja-JP" altLang="en-US" sz="8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32656" y="7956376"/>
            <a:ext cx="640994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</a:t>
            </a:r>
            <a:r>
              <a:rPr lang="ja-JP" altLang="en-US" sz="1050" b="1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</a:t>
            </a:r>
            <a:r>
              <a:rPr lang="ja-JP" altLang="en-US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セミナー・人事関連の情報提供・人事ネットワーキングイベント・大学での交流イベント</a:t>
            </a:r>
            <a:endParaRPr lang="ja-JP" altLang="en-US" sz="1050" b="1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88438" y="3635896"/>
            <a:ext cx="6516486" cy="1008001"/>
            <a:chOff x="188438" y="3717306"/>
            <a:chExt cx="6516486" cy="1008001"/>
          </a:xfrm>
        </p:grpSpPr>
        <p:sp>
          <p:nvSpPr>
            <p:cNvPr id="55" name="円/楕円 54"/>
            <p:cNvSpPr/>
            <p:nvPr/>
          </p:nvSpPr>
          <p:spPr>
            <a:xfrm>
              <a:off x="188438" y="3717306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ニーズの分析</a:t>
              </a:r>
              <a:endParaRPr kumimoji="1"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求人</a:t>
              </a:r>
              <a:r>
                <a:rPr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広告の</a:t>
              </a:r>
              <a:endParaRPr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掲載</a:t>
              </a:r>
              <a:endParaRPr kumimoji="1" lang="ja-JP" altLang="en-US" sz="8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1301494" y="3717306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候補者の</a:t>
              </a:r>
              <a:endParaRPr kumimoji="1"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ソーシング</a:t>
              </a:r>
              <a:endParaRPr kumimoji="1" lang="ja-JP" altLang="en-US" sz="8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2385159" y="3717306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候補者の</a:t>
              </a:r>
              <a:endParaRPr kumimoji="1"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スクリーニング</a:t>
              </a:r>
              <a:endParaRPr kumimoji="1" lang="ja-JP" altLang="en-US" sz="8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497897" y="3717307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企業面談の</a:t>
              </a:r>
              <a:endParaRPr kumimoji="1"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設定</a:t>
              </a:r>
              <a:endParaRPr kumimoji="1" lang="ja-JP" altLang="en-US" sz="8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4581021" y="3717307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求人企業による採用決定</a:t>
              </a:r>
              <a:endParaRPr kumimoji="1" lang="ja-JP" altLang="en-US" sz="8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5696924" y="3717307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候補者・企業のフォローアップ</a:t>
              </a:r>
              <a:endParaRPr kumimoji="1" lang="ja-JP" altLang="en-US" sz="8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61" name="二等辺三角形 60"/>
            <p:cNvSpPr/>
            <p:nvPr/>
          </p:nvSpPr>
          <p:spPr>
            <a:xfrm>
              <a:off x="1197351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二等辺三角形 61"/>
            <p:cNvSpPr/>
            <p:nvPr/>
          </p:nvSpPr>
          <p:spPr>
            <a:xfrm>
              <a:off x="2277471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二等辺三角形 62"/>
            <p:cNvSpPr/>
            <p:nvPr/>
          </p:nvSpPr>
          <p:spPr>
            <a:xfrm>
              <a:off x="3393719" y="4159276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二等辺三角形 63"/>
            <p:cNvSpPr/>
            <p:nvPr/>
          </p:nvSpPr>
          <p:spPr>
            <a:xfrm>
              <a:off x="4481592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二等辺三角形 64"/>
            <p:cNvSpPr/>
            <p:nvPr/>
          </p:nvSpPr>
          <p:spPr>
            <a:xfrm>
              <a:off x="5589240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5661248" y="0"/>
            <a:ext cx="11876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  <a:r>
              <a:rPr kumimoji="1" lang="ja-JP" altLang="en-US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月改定版</a:t>
            </a:r>
            <a:endParaRPr kumimoji="1" lang="ja-JP" altLang="en-US" sz="8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137619" y="3285147"/>
            <a:ext cx="6604981" cy="15480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137619" y="7555715"/>
            <a:ext cx="6604981" cy="720000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正方形/長方形 71"/>
          <p:cNvSpPr/>
          <p:nvPr/>
        </p:nvSpPr>
        <p:spPr>
          <a:xfrm>
            <a:off x="137619" y="4894993"/>
            <a:ext cx="6604981" cy="2588713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36388" y="1246127"/>
            <a:ext cx="6604981" cy="196701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6389" y="1174120"/>
            <a:ext cx="6604490" cy="422757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</a:t>
            </a:r>
            <a:r>
              <a:rPr lang="en-US" altLang="ja-JP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UNIQUE OFFER</a:t>
            </a:r>
            <a:endParaRPr lang="en-US" altLang="ja-JP" sz="1200" b="1" spc="100" dirty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6878" y="8347545"/>
            <a:ext cx="6604490" cy="760959"/>
          </a:xfrm>
          <a:prstGeom prst="rect">
            <a:avLst/>
          </a:prstGeom>
          <a:solidFill>
            <a:srgbClr val="004379"/>
          </a:solidFill>
        </p:spPr>
        <p:txBody>
          <a:bodyPr wrap="square" tIns="72000" bIns="72000" rtlCol="0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Contact: French Chamber of Commerce and Industry in 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Japan, Training &amp; Recruitment team</a:t>
            </a:r>
            <a:endParaRPr kumimoji="1" lang="en-US" altLang="ja-JP" sz="10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Tel:+81.(0)3.6821.1003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Fax:+81.(0)3.3288.9558</a:t>
            </a:r>
            <a:r>
              <a:rPr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E-mail:emploi@ccifj.or.jp</a:t>
            </a:r>
          </a:p>
          <a:p>
            <a:pPr algn="ctr"/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Iida 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Bldg. 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2F., 5-5 Rokubancho, Chiyoda-ku, Tokyo 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102-0085 </a:t>
            </a:r>
          </a:p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www.ccifj.or.jp   License No.</a:t>
            </a:r>
            <a:r>
              <a:rPr lang="en-US" altLang="ja-JP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13-</a:t>
            </a:r>
            <a:r>
              <a:rPr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ユ</a:t>
            </a:r>
            <a:r>
              <a:rPr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-307101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6879" y="539552"/>
            <a:ext cx="6604490" cy="338554"/>
          </a:xfrm>
          <a:prstGeom prst="rect">
            <a:avLst/>
          </a:prstGeom>
          <a:solidFill>
            <a:srgbClr val="004379"/>
          </a:solidFill>
        </p:spPr>
        <p:txBody>
          <a:bodyPr wrap="square" lIns="72000" tIns="0" rIns="72000" bIns="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600" b="1" spc="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RECRUITMENT SERVICES</a:t>
            </a:r>
            <a:endParaRPr lang="en-US" altLang="ja-JP" sz="1600" b="1" spc="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19" y="35496"/>
            <a:ext cx="1656184" cy="471284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136388" y="886127"/>
            <a:ext cx="6604490" cy="323165"/>
          </a:xfrm>
          <a:prstGeom prst="rect">
            <a:avLst/>
          </a:prstGeom>
          <a:noFill/>
        </p:spPr>
        <p:txBody>
          <a:bodyPr wrap="square" lIns="72000" tIns="0" rIns="72000" bIns="0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b="1" spc="1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 help you find </a:t>
            </a:r>
            <a:r>
              <a:rPr lang="en-US" altLang="ja-JP" sz="140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talent! </a:t>
            </a:r>
          </a:p>
        </p:txBody>
      </p:sp>
      <p:sp>
        <p:nvSpPr>
          <p:cNvPr id="67" name="Espace réservé du contenu 2"/>
          <p:cNvSpPr txBox="1">
            <a:spLocks/>
          </p:cNvSpPr>
          <p:nvPr/>
        </p:nvSpPr>
        <p:spPr>
          <a:xfrm>
            <a:off x="136388" y="3213139"/>
            <a:ext cx="6604490" cy="4227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</a:t>
            </a:r>
            <a:r>
              <a:rPr lang="en-US" altLang="ja-JP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CUSTOMIZED APPROACH</a:t>
            </a:r>
            <a:endParaRPr lang="en-US" altLang="ja-JP" sz="1200" b="1" spc="100" dirty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Espace réservé du contenu 2"/>
          <p:cNvSpPr txBox="1">
            <a:spLocks/>
          </p:cNvSpPr>
          <p:nvPr/>
        </p:nvSpPr>
        <p:spPr>
          <a:xfrm>
            <a:off x="136387" y="4797315"/>
            <a:ext cx="6604490" cy="4227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</a:t>
            </a:r>
            <a:r>
              <a:rPr lang="en-US" altLang="ja-JP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COMPETITIVE FEES </a:t>
            </a:r>
            <a:endParaRPr lang="en-US" altLang="ja-JP" sz="1200" b="1" spc="100" dirty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Espace réservé du contenu 2"/>
          <p:cNvSpPr txBox="1">
            <a:spLocks/>
          </p:cNvSpPr>
          <p:nvPr/>
        </p:nvSpPr>
        <p:spPr>
          <a:xfrm>
            <a:off x="136387" y="7483707"/>
            <a:ext cx="6604490" cy="42275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  <a:tabLst>
                <a:tab pos="1790700" algn="l"/>
              </a:tabLst>
            </a:pPr>
            <a:r>
              <a:rPr lang="ja-JP" altLang="en-US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✔ </a:t>
            </a:r>
            <a:r>
              <a:rPr lang="en-US" altLang="ja-JP" sz="1200" b="1" spc="100" dirty="0" smtClean="0">
                <a:solidFill>
                  <a:srgbClr val="E5004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MORE SERVICES WITH CCIFJ</a:t>
            </a:r>
            <a:endParaRPr lang="en-GB" altLang="ja-JP" sz="1200" b="1" spc="100" dirty="0" smtClean="0">
              <a:solidFill>
                <a:srgbClr val="E5004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656" y="1547664"/>
            <a:ext cx="6409943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spc="1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Various talented profiles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 database of more than 1000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CVs</a:t>
            </a:r>
            <a:endParaRPr lang="en-US" altLang="ja-JP" sz="105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French </a:t>
            </a: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Japanese professionals in various areas: Sales </a:t>
            </a: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 Marketing, Engineers, Assistants,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IT, Finance…</a:t>
            </a:r>
            <a:endParaRPr lang="en-US" altLang="ja-JP" sz="105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“Flash CV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”: </a:t>
            </a: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Monthly publication of latest registered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CVs</a:t>
            </a:r>
            <a:r>
              <a:rPr lang="ja-JP" altLang="en-US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*for CCIFJ members only</a:t>
            </a:r>
          </a:p>
          <a:p>
            <a:endParaRPr lang="en-US" altLang="ja-JP" sz="80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b="1" spc="1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Professional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Reactive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and </a:t>
            </a: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experienced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Numerous customer references within CCIFJ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Guarantee period after recruitment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32657" y="5187260"/>
            <a:ext cx="640994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spc="1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Job advertisement and database search: </a:t>
            </a:r>
            <a:r>
              <a:rPr lang="en-US" altLang="ja-JP" sz="105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FREE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Receive </a:t>
            </a: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candidates’ applications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Screen </a:t>
            </a: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candidates from CCIFJ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database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Arrange interviews between company and candidates selected by </a:t>
            </a:r>
            <a:r>
              <a:rPr lang="en-US" altLang="ja-JP" sz="105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CCIFJ</a:t>
            </a:r>
          </a:p>
          <a:p>
            <a:endParaRPr lang="en-US" altLang="ja-JP" sz="1050" b="1" spc="100" dirty="0" smtClean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05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File </a:t>
            </a:r>
            <a:r>
              <a:rPr lang="en-US" altLang="ja-JP" sz="1050" b="1" spc="1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closing </a:t>
            </a:r>
            <a:r>
              <a:rPr lang="en-US" altLang="ja-JP" sz="1050" b="1" spc="1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fees: SUCCESS FEES</a:t>
            </a:r>
            <a:endParaRPr lang="en-US" altLang="ja-JP" sz="1050" b="1" spc="1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4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35675"/>
              </p:ext>
            </p:extLst>
          </p:nvPr>
        </p:nvGraphicFramePr>
        <p:xfrm>
          <a:off x="855159" y="6449144"/>
          <a:ext cx="5076000" cy="7488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97692"/>
                <a:gridCol w="1739154"/>
                <a:gridCol w="1739154"/>
              </a:tblGrid>
              <a:tr h="240000">
                <a:tc>
                  <a:txBody>
                    <a:bodyPr/>
                    <a:lstStyle/>
                    <a:p>
                      <a:pPr algn="ctr"/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Annual package *</a:t>
                      </a:r>
                      <a:endParaRPr lang="en-GB" sz="1000" noProof="0" dirty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CCIFJ</a:t>
                      </a:r>
                      <a:r>
                        <a:rPr lang="en-GB" sz="1000" baseline="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members</a:t>
                      </a:r>
                      <a:endParaRPr lang="en-GB" sz="1000" noProof="0" dirty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000" baseline="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Non members</a:t>
                      </a:r>
                      <a:endParaRPr lang="en-GB" altLang="ja-JP" sz="1000" noProof="0" dirty="0" smtClean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&lt; 6,000,000 yen</a:t>
                      </a: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en-US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lang="en-GB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% of annual package</a:t>
                      </a:r>
                      <a:endParaRPr lang="en-GB" sz="1000" noProof="0" dirty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20% of annual package</a:t>
                      </a: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AU" altLang="ja-JP" sz="1000" kern="120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≥ </a:t>
                      </a:r>
                      <a:r>
                        <a:rPr kumimoji="1" lang="en-GB" altLang="ja-JP" sz="1000" kern="12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,000,000 yen</a:t>
                      </a: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lang="en-US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lang="en-GB" altLang="ja-JP" sz="1000" noProof="0" dirty="0" smtClean="0">
                          <a:solidFill>
                            <a:srgbClr val="004379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% of annual package</a:t>
                      </a:r>
                    </a:p>
                  </a:txBody>
                  <a:tcPr marL="96012" marR="96012" marT="48609" marB="4860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ja-JP" sz="1050" noProof="0" dirty="0" smtClean="0">
                        <a:solidFill>
                          <a:srgbClr val="004379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6012" marR="96012" marT="48609" marB="48609" anchor="ctr"/>
                </a:tc>
              </a:tr>
            </a:tbl>
          </a:graphicData>
        </a:graphic>
      </p:graphicFrame>
      <p:sp>
        <p:nvSpPr>
          <p:cNvPr id="75" name="テキスト ボックス 74"/>
          <p:cNvSpPr txBox="1"/>
          <p:nvPr/>
        </p:nvSpPr>
        <p:spPr>
          <a:xfrm>
            <a:off x="844704" y="7236296"/>
            <a:ext cx="5752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*</a:t>
            </a:r>
            <a:r>
              <a:rPr lang="en-US" altLang="ja-JP" sz="7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Yearly income of the hired candidate (including gross annual salary, bonus and housing allowances). </a:t>
            </a:r>
          </a:p>
          <a:p>
            <a:r>
              <a:rPr lang="en-US" altLang="ja-JP" sz="7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Fees excluding </a:t>
            </a:r>
            <a:r>
              <a:rPr lang="en-US" altLang="ja-JP" sz="7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VAT. </a:t>
            </a:r>
            <a:r>
              <a:rPr lang="en-US" altLang="ja-JP" sz="7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Please </a:t>
            </a:r>
            <a:r>
              <a:rPr lang="en-US" altLang="ja-JP" sz="700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refer to our General Conditions for </a:t>
            </a:r>
            <a:r>
              <a:rPr lang="en-US" altLang="ja-JP" sz="7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details. </a:t>
            </a:r>
            <a:endParaRPr lang="en-US" altLang="ja-JP" sz="7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332656" y="7860217"/>
            <a:ext cx="640994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Train </a:t>
            </a:r>
            <a:r>
              <a:rPr lang="en-US" altLang="ja-JP" sz="1050" b="1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your 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staff</a:t>
            </a:r>
            <a:r>
              <a:rPr lang="ja-JP" altLang="en-US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Learn </a:t>
            </a:r>
            <a:r>
              <a:rPr lang="en-US" altLang="ja-JP" sz="1050" b="1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about HR news, 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labor </a:t>
            </a:r>
            <a:r>
              <a:rPr lang="en-US" altLang="ja-JP" sz="1050" b="1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laws and new 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trends</a:t>
            </a:r>
            <a:r>
              <a:rPr lang="ja-JP" altLang="en-US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Network </a:t>
            </a:r>
            <a:r>
              <a:rPr lang="en-US" altLang="ja-JP" sz="1050" b="1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with HR 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managers</a:t>
            </a:r>
            <a:r>
              <a:rPr lang="ja-JP" altLang="en-US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Meet </a:t>
            </a:r>
            <a:r>
              <a:rPr lang="en-US" altLang="ja-JP" sz="1050" b="1" dirty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with Japanese Universities </a:t>
            </a:r>
            <a:r>
              <a:rPr lang="en-US" altLang="ja-JP" sz="1050" b="1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students </a:t>
            </a:r>
            <a:endParaRPr lang="en-US" altLang="ja-JP" sz="1050" b="1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88438" y="3635896"/>
            <a:ext cx="6516486" cy="1008001"/>
            <a:chOff x="188438" y="3717306"/>
            <a:chExt cx="6516486" cy="1008001"/>
          </a:xfrm>
        </p:grpSpPr>
        <p:sp>
          <p:nvSpPr>
            <p:cNvPr id="55" name="円/楕円 54"/>
            <p:cNvSpPr/>
            <p:nvPr/>
          </p:nvSpPr>
          <p:spPr>
            <a:xfrm>
              <a:off x="188438" y="3717306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Job offer analysis</a:t>
              </a:r>
            </a:p>
            <a:p>
              <a:pPr algn="ctr"/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&amp; online publication</a:t>
              </a:r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1301494" y="3717306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Sourcing of candidates</a:t>
              </a:r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2385159" y="3717306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Screening &amp; </a:t>
              </a:r>
              <a:r>
                <a:rPr lang="en-US" altLang="ja-JP" sz="800" dirty="0" smtClean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identification </a:t>
              </a:r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of profiles</a:t>
              </a:r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3497897" y="3717307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Arrangement of interviews between company and candidates</a:t>
              </a:r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4581021" y="3717307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Company’s</a:t>
              </a:r>
              <a:b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</a:br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decision on recruitment</a:t>
              </a:r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5696924" y="3717307"/>
              <a:ext cx="1008000" cy="1008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>
                  <a:solidFill>
                    <a:srgbClr val="004379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Candidate and company follow-up</a:t>
              </a:r>
            </a:p>
          </p:txBody>
        </p:sp>
        <p:sp>
          <p:nvSpPr>
            <p:cNvPr id="61" name="二等辺三角形 60"/>
            <p:cNvSpPr/>
            <p:nvPr/>
          </p:nvSpPr>
          <p:spPr>
            <a:xfrm>
              <a:off x="1197351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二等辺三角形 61"/>
            <p:cNvSpPr/>
            <p:nvPr/>
          </p:nvSpPr>
          <p:spPr>
            <a:xfrm>
              <a:off x="2277471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二等辺三角形 62"/>
            <p:cNvSpPr/>
            <p:nvPr/>
          </p:nvSpPr>
          <p:spPr>
            <a:xfrm>
              <a:off x="3393719" y="4159276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4" name="二等辺三角形 63"/>
            <p:cNvSpPr/>
            <p:nvPr/>
          </p:nvSpPr>
          <p:spPr>
            <a:xfrm>
              <a:off x="4481592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二等辺三角形 64"/>
            <p:cNvSpPr/>
            <p:nvPr/>
          </p:nvSpPr>
          <p:spPr>
            <a:xfrm>
              <a:off x="5589240" y="4159277"/>
              <a:ext cx="143908" cy="124059"/>
            </a:xfrm>
            <a:prstGeom prst="triangle">
              <a:avLst/>
            </a:prstGeom>
            <a:solidFill>
              <a:srgbClr val="004379"/>
            </a:solidFill>
            <a:ln>
              <a:noFill/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5373216" y="0"/>
            <a:ext cx="14757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Revised January </a:t>
            </a:r>
            <a:r>
              <a:rPr lang="en-US" altLang="ja-JP" sz="800" dirty="0" smtClean="0">
                <a:solidFill>
                  <a:srgbClr val="00437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2019</a:t>
            </a:r>
            <a:endParaRPr kumimoji="1" lang="ja-JP" altLang="en-US" sz="800" dirty="0">
              <a:solidFill>
                <a:srgbClr val="004379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3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557</Words>
  <Application>Microsoft Office PowerPoint</Application>
  <PresentationFormat>Affichage à l'écran (4:3)</PresentationFormat>
  <Paragraphs>94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CCIFJ Connecting Cocktail: Meet and interview Japanese Alumni with French or European Educational Backgrounds</dc:title>
  <dc:creator>Bottinelli Nathalie</dc:creator>
  <cp:lastModifiedBy>Benoit STARCZEWSKI</cp:lastModifiedBy>
  <cp:revision>179</cp:revision>
  <cp:lastPrinted>2016-12-21T08:23:01Z</cp:lastPrinted>
  <dcterms:created xsi:type="dcterms:W3CDTF">2015-01-29T06:33:59Z</dcterms:created>
  <dcterms:modified xsi:type="dcterms:W3CDTF">2019-01-08T09:32:14Z</dcterms:modified>
</cp:coreProperties>
</file>